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3"/>
  </p:sldMasterIdLst>
  <p:sldIdLst>
    <p:sldId id="256" r:id="rId24"/>
    <p:sldId id="258" r:id="rId25"/>
    <p:sldId id="259" r:id="rId26"/>
    <p:sldId id="260" r:id="rId27"/>
    <p:sldId id="263" r:id="rId28"/>
    <p:sldId id="264" r:id="rId29"/>
    <p:sldId id="265" r:id="rId30"/>
    <p:sldId id="266" r:id="rId31"/>
    <p:sldId id="267" r:id="rId32"/>
    <p:sldId id="268" r:id="rId33"/>
    <p:sldId id="270" r:id="rId34"/>
    <p:sldId id="272" r:id="rId35"/>
    <p:sldId id="271" r:id="rId36"/>
    <p:sldId id="274" r:id="rId37"/>
    <p:sldId id="275" r:id="rId38"/>
    <p:sldId id="273" r:id="rId39"/>
    <p:sldId id="262" r:id="rId40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341"/>
    <a:srgbClr val="F0F0F0"/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8" d="100"/>
          <a:sy n="28" d="100"/>
        </p:scale>
        <p:origin x="1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11.xml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8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2.xml"/><Relationship Id="rId7" Type="http://schemas.openxmlformats.org/officeDocument/2006/relationships/image" Target="../media/image4.png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4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5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9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8" y="4609915"/>
            <a:ext cx="13716000" cy="1249018"/>
          </a:xfrm>
        </p:spPr>
        <p:txBody>
          <a:bodyPr/>
          <a:lstStyle/>
          <a:p>
            <a:r>
              <a:rPr lang="pt-BR" sz="9600" dirty="0" smtClean="0"/>
              <a:t>SEMINÁRIO DE LÂMINAS</a:t>
            </a:r>
            <a:endParaRPr lang="pt-BR" sz="9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Beatriz </a:t>
            </a:r>
            <a:r>
              <a:rPr lang="pt-BR" dirty="0" err="1" smtClean="0"/>
              <a:t>Sayuri</a:t>
            </a:r>
            <a:r>
              <a:rPr lang="pt-BR" dirty="0" smtClean="0"/>
              <a:t> Vieira Ishigaki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AC Camargo </a:t>
            </a:r>
            <a:r>
              <a:rPr lang="pt-BR" dirty="0" err="1" smtClean="0"/>
              <a:t>Cancer</a:t>
            </a:r>
            <a:r>
              <a:rPr lang="pt-BR" dirty="0" smtClean="0"/>
              <a:t> Center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042130" y="684992"/>
            <a:ext cx="11665975" cy="1216131"/>
          </a:xfrm>
          <a:solidFill>
            <a:srgbClr val="F0F0F0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7172" name="Picture 4" descr="Visualização da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16" y="0"/>
            <a:ext cx="1516229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48187" y="0"/>
            <a:ext cx="1181904" cy="684992"/>
          </a:xfrm>
          <a:prstGeom prst="rect">
            <a:avLst/>
          </a:prstGeom>
          <a:solidFill>
            <a:schemeClr val="bg1"/>
          </a:solidFill>
          <a:ln>
            <a:solidFill>
              <a:srgbClr val="118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118341"/>
                </a:solidFill>
              </a:rPr>
              <a:t>KI-67</a:t>
            </a:r>
            <a:endParaRPr lang="pt-BR" sz="3600" dirty="0">
              <a:solidFill>
                <a:srgbClr val="1183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Molecular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b="39437"/>
          <a:stretch/>
        </p:blipFill>
        <p:spPr>
          <a:xfrm>
            <a:off x="238802" y="3067548"/>
            <a:ext cx="9676239" cy="57304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2" t="39887" b="29717"/>
          <a:stretch/>
        </p:blipFill>
        <p:spPr>
          <a:xfrm>
            <a:off x="10008030" y="3067549"/>
            <a:ext cx="7962255" cy="452386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1185697-111E-42E4-9069-1D4B45E2F3E6}"/>
              </a:ext>
            </a:extLst>
          </p:cNvPr>
          <p:cNvSpPr txBox="1"/>
          <p:nvPr/>
        </p:nvSpPr>
        <p:spPr>
          <a:xfrm>
            <a:off x="2056382" y="2282718"/>
            <a:ext cx="60410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/>
            <a:r>
              <a:rPr lang="pt-BR" sz="4200" b="1" dirty="0">
                <a:solidFill>
                  <a:srgbClr val="118341"/>
                </a:solidFill>
              </a:rPr>
              <a:t>DNA </a:t>
            </a:r>
            <a:r>
              <a:rPr lang="pt-BR" sz="4200" b="1" dirty="0" err="1">
                <a:solidFill>
                  <a:srgbClr val="118341"/>
                </a:solidFill>
              </a:rPr>
              <a:t>methylation</a:t>
            </a:r>
            <a:r>
              <a:rPr lang="pt-BR" sz="4200" b="1" dirty="0">
                <a:solidFill>
                  <a:srgbClr val="118341"/>
                </a:solidFill>
              </a:rPr>
              <a:t> </a:t>
            </a:r>
            <a:r>
              <a:rPr lang="pt-BR" sz="4200" b="1" dirty="0" err="1">
                <a:solidFill>
                  <a:srgbClr val="118341"/>
                </a:solidFill>
              </a:rPr>
              <a:t>profiling</a:t>
            </a:r>
            <a:endParaRPr lang="pt-BR" sz="4200" b="1" dirty="0">
              <a:solidFill>
                <a:srgbClr val="11834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81185697-111E-42E4-9069-1D4B45E2F3E6}"/>
              </a:ext>
            </a:extLst>
          </p:cNvPr>
          <p:cNvSpPr txBox="1"/>
          <p:nvPr/>
        </p:nvSpPr>
        <p:spPr>
          <a:xfrm>
            <a:off x="11630699" y="2282718"/>
            <a:ext cx="47169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/>
            <a:r>
              <a:rPr lang="pt-BR" sz="4200" b="1" dirty="0">
                <a:solidFill>
                  <a:srgbClr val="118341"/>
                </a:solidFill>
              </a:rPr>
              <a:t>NGS </a:t>
            </a:r>
            <a:r>
              <a:rPr lang="pt-BR" sz="4200" b="1" dirty="0" err="1">
                <a:solidFill>
                  <a:srgbClr val="118341"/>
                </a:solidFill>
              </a:rPr>
              <a:t>panel</a:t>
            </a:r>
            <a:r>
              <a:rPr lang="pt-BR" sz="4200" b="1" dirty="0">
                <a:solidFill>
                  <a:srgbClr val="118341"/>
                </a:solidFill>
              </a:rPr>
              <a:t> – TSO500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87166" y="5894962"/>
            <a:ext cx="2237362" cy="272374"/>
          </a:xfrm>
          <a:prstGeom prst="rect">
            <a:avLst/>
          </a:prstGeom>
          <a:noFill/>
          <a:ln>
            <a:solidFill>
              <a:srgbClr val="118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0008030" y="3868367"/>
            <a:ext cx="2233131" cy="480256"/>
          </a:xfrm>
          <a:prstGeom prst="rect">
            <a:avLst/>
          </a:prstGeom>
          <a:noFill/>
          <a:ln>
            <a:solidFill>
              <a:srgbClr val="118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4396902" y="6031149"/>
            <a:ext cx="149806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12506528" y="4101830"/>
            <a:ext cx="149806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2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Diagnóstico final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186" y="3995505"/>
            <a:ext cx="16725900" cy="135542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8800" b="1" dirty="0" smtClean="0"/>
              <a:t>TUMOR NEUROEPITELIAL COM FUSÃO DE PATZ1</a:t>
            </a:r>
            <a:endParaRPr lang="pt-BR" sz="8800" b="1" dirty="0"/>
          </a:p>
        </p:txBody>
      </p:sp>
    </p:spTree>
    <p:extLst>
      <p:ext uri="{BB962C8B-B14F-4D97-AF65-F5344CB8AC3E}">
        <p14:creationId xmlns:p14="http://schemas.microsoft.com/office/powerpoint/2010/main" val="254234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Handout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Tipo tumoral recente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Idade média de 20.4 anos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Morfologia variada e não específica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Baixo  x  alto grau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7075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Handout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IHQ: OLIG2, </a:t>
            </a:r>
            <a:r>
              <a:rPr lang="pt-BR" sz="3600" dirty="0" err="1" smtClean="0"/>
              <a:t>sinaptofisina</a:t>
            </a:r>
            <a:r>
              <a:rPr lang="pt-BR" sz="3600" dirty="0" smtClean="0"/>
              <a:t> e GFAP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Diagnósticos diferenciais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Geneticamente definido: fusão do gene PATZ1 com genes parceiros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Diagnóstico definitivo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8205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Handout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pt-BR" sz="3600" dirty="0" smtClean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Prognóstico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Seguimento clínico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8244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 err="1"/>
              <a:t>Alhalabi</a:t>
            </a:r>
            <a:r>
              <a:rPr lang="pt-BR" sz="2200" dirty="0"/>
              <a:t> KT et al. PATZ1 </a:t>
            </a:r>
            <a:r>
              <a:rPr lang="pt-BR" sz="2200" dirty="0" err="1"/>
              <a:t>fusions</a:t>
            </a:r>
            <a:r>
              <a:rPr lang="pt-BR" sz="2200" dirty="0"/>
              <a:t> define a novel </a:t>
            </a:r>
            <a:r>
              <a:rPr lang="pt-BR" sz="2200" dirty="0" err="1"/>
              <a:t>molecularly</a:t>
            </a:r>
            <a:r>
              <a:rPr lang="pt-BR" sz="2200" dirty="0"/>
              <a:t> </a:t>
            </a:r>
            <a:r>
              <a:rPr lang="pt-BR" sz="2200" dirty="0" err="1"/>
              <a:t>distinct</a:t>
            </a:r>
            <a:r>
              <a:rPr lang="pt-BR" sz="2200" dirty="0"/>
              <a:t> </a:t>
            </a:r>
            <a:r>
              <a:rPr lang="pt-BR" sz="2200" dirty="0" err="1"/>
              <a:t>neuroepithelial</a:t>
            </a:r>
            <a:r>
              <a:rPr lang="pt-BR" sz="2200" dirty="0"/>
              <a:t> tumor </a:t>
            </a:r>
            <a:r>
              <a:rPr lang="pt-BR" sz="2200" dirty="0" err="1"/>
              <a:t>entity</a:t>
            </a:r>
            <a:r>
              <a:rPr lang="pt-BR" sz="2200" dirty="0"/>
              <a:t> </a:t>
            </a:r>
            <a:r>
              <a:rPr lang="pt-BR" sz="2200" dirty="0" err="1"/>
              <a:t>with</a:t>
            </a:r>
            <a:r>
              <a:rPr lang="pt-BR" sz="2200" dirty="0"/>
              <a:t> a </a:t>
            </a:r>
            <a:r>
              <a:rPr lang="pt-BR" sz="2200" dirty="0" err="1"/>
              <a:t>broad</a:t>
            </a:r>
            <a:r>
              <a:rPr lang="pt-BR" sz="2200" dirty="0"/>
              <a:t> </a:t>
            </a:r>
            <a:r>
              <a:rPr lang="pt-BR" sz="2200" dirty="0" err="1"/>
              <a:t>histological</a:t>
            </a:r>
            <a:r>
              <a:rPr lang="pt-BR" sz="2200" dirty="0"/>
              <a:t> </a:t>
            </a:r>
            <a:r>
              <a:rPr lang="pt-BR" sz="2200" dirty="0" err="1"/>
              <a:t>spectrum</a:t>
            </a:r>
            <a:r>
              <a:rPr lang="pt-BR" sz="2200" dirty="0"/>
              <a:t>. Acta </a:t>
            </a:r>
            <a:r>
              <a:rPr lang="pt-BR" sz="2200" dirty="0" err="1"/>
              <a:t>Neuropathol</a:t>
            </a:r>
            <a:r>
              <a:rPr lang="pt-BR" sz="2200" dirty="0"/>
              <a:t>. 2021 Nov;142(5):841-857. </a:t>
            </a:r>
            <a:r>
              <a:rPr lang="pt-BR" sz="2200" dirty="0" err="1"/>
              <a:t>doi</a:t>
            </a:r>
            <a:r>
              <a:rPr lang="pt-BR" sz="2200" dirty="0"/>
              <a:t>: 10.1007/s00401-021-02354-8. </a:t>
            </a:r>
            <a:r>
              <a:rPr lang="pt-BR" sz="2200" dirty="0" err="1"/>
              <a:t>Epub</a:t>
            </a:r>
            <a:r>
              <a:rPr lang="pt-BR" sz="2200" dirty="0"/>
              <a:t> 2021 </a:t>
            </a:r>
            <a:r>
              <a:rPr lang="pt-BR" sz="2200" dirty="0" err="1"/>
              <a:t>Aug</a:t>
            </a:r>
            <a:r>
              <a:rPr lang="pt-BR" sz="2200" dirty="0"/>
              <a:t> 21. PMID: 34417833; PMCID: PMC8500868.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 err="1"/>
              <a:t>Siegfried</a:t>
            </a:r>
            <a:r>
              <a:rPr lang="pt-BR" sz="2200" dirty="0"/>
              <a:t> A, Rousseau A, </a:t>
            </a:r>
            <a:r>
              <a:rPr lang="pt-BR" sz="2200" dirty="0" err="1"/>
              <a:t>Maurage</a:t>
            </a:r>
            <a:r>
              <a:rPr lang="pt-BR" sz="2200" dirty="0"/>
              <a:t> CA, </a:t>
            </a:r>
            <a:r>
              <a:rPr lang="pt-BR" sz="2200" dirty="0" err="1"/>
              <a:t>Pericart</a:t>
            </a:r>
            <a:r>
              <a:rPr lang="pt-BR" sz="2200" dirty="0"/>
              <a:t> S, </a:t>
            </a:r>
            <a:r>
              <a:rPr lang="pt-BR" sz="2200" dirty="0" err="1"/>
              <a:t>Nicaise</a:t>
            </a:r>
            <a:r>
              <a:rPr lang="pt-BR" sz="2200" dirty="0"/>
              <a:t> Y, </a:t>
            </a:r>
            <a:r>
              <a:rPr lang="pt-BR" sz="2200" dirty="0" err="1"/>
              <a:t>Escudie</a:t>
            </a:r>
            <a:r>
              <a:rPr lang="pt-BR" sz="2200" dirty="0"/>
              <a:t> F, Grand D, </a:t>
            </a:r>
            <a:r>
              <a:rPr lang="pt-BR" sz="2200" dirty="0" err="1"/>
              <a:t>Delrieu</a:t>
            </a:r>
            <a:r>
              <a:rPr lang="pt-BR" sz="2200" dirty="0"/>
              <a:t> A, Gomez-</a:t>
            </a:r>
            <a:r>
              <a:rPr lang="pt-BR" sz="2200" dirty="0" err="1"/>
              <a:t>Brouchet</a:t>
            </a:r>
            <a:r>
              <a:rPr lang="pt-BR" sz="2200" dirty="0"/>
              <a:t> A, Le </a:t>
            </a:r>
            <a:r>
              <a:rPr lang="pt-BR" sz="2200" dirty="0" err="1"/>
              <a:t>Guellec</a:t>
            </a:r>
            <a:r>
              <a:rPr lang="pt-BR" sz="2200" dirty="0"/>
              <a:t> S, </a:t>
            </a:r>
            <a:r>
              <a:rPr lang="pt-BR" sz="2200" dirty="0" err="1"/>
              <a:t>Franchet</a:t>
            </a:r>
            <a:r>
              <a:rPr lang="pt-BR" sz="2200" dirty="0"/>
              <a:t> C, </a:t>
            </a:r>
            <a:r>
              <a:rPr lang="pt-BR" sz="2200" dirty="0" err="1"/>
              <a:t>Boetto</a:t>
            </a:r>
            <a:r>
              <a:rPr lang="pt-BR" sz="2200" dirty="0"/>
              <a:t> S, </a:t>
            </a:r>
            <a:r>
              <a:rPr lang="pt-BR" sz="2200" dirty="0" err="1"/>
              <a:t>Vinchon</a:t>
            </a:r>
            <a:r>
              <a:rPr lang="pt-BR" sz="2200" dirty="0"/>
              <a:t> M, Sol JC, </a:t>
            </a:r>
            <a:r>
              <a:rPr lang="pt-BR" sz="2200" dirty="0" err="1"/>
              <a:t>Roux</a:t>
            </a:r>
            <a:r>
              <a:rPr lang="pt-BR" sz="2200" dirty="0"/>
              <a:t> FE, </a:t>
            </a:r>
            <a:r>
              <a:rPr lang="pt-BR" sz="2200" dirty="0" err="1"/>
              <a:t>Rigau</a:t>
            </a:r>
            <a:r>
              <a:rPr lang="pt-BR" sz="2200" dirty="0"/>
              <a:t> V, </a:t>
            </a:r>
            <a:r>
              <a:rPr lang="pt-BR" sz="2200" dirty="0" err="1"/>
              <a:t>Bertozzi</a:t>
            </a:r>
            <a:r>
              <a:rPr lang="pt-BR" sz="2200" dirty="0"/>
              <a:t> AI, Jones DTW, </a:t>
            </a:r>
            <a:r>
              <a:rPr lang="pt-BR" sz="2200" dirty="0" err="1"/>
              <a:t>Figarella-Branger</a:t>
            </a:r>
            <a:r>
              <a:rPr lang="pt-BR" sz="2200" dirty="0"/>
              <a:t> D, </a:t>
            </a:r>
            <a:r>
              <a:rPr lang="pt-BR" sz="2200" dirty="0" err="1"/>
              <a:t>Uro-Coste</a:t>
            </a:r>
            <a:r>
              <a:rPr lang="pt-BR" sz="2200" dirty="0"/>
              <a:t> E. EWSR1-PATZ1 gene </a:t>
            </a:r>
            <a:r>
              <a:rPr lang="pt-BR" sz="2200" dirty="0" err="1"/>
              <a:t>fusion</a:t>
            </a:r>
            <a:r>
              <a:rPr lang="pt-BR" sz="2200" dirty="0"/>
              <a:t> </a:t>
            </a:r>
            <a:r>
              <a:rPr lang="pt-BR" sz="2200" dirty="0" err="1"/>
              <a:t>may</a:t>
            </a:r>
            <a:r>
              <a:rPr lang="pt-BR" sz="2200" dirty="0"/>
              <a:t> define a new </a:t>
            </a:r>
            <a:r>
              <a:rPr lang="pt-BR" sz="2200" dirty="0" err="1"/>
              <a:t>glioneuronal</a:t>
            </a:r>
            <a:r>
              <a:rPr lang="pt-BR" sz="2200" dirty="0"/>
              <a:t> tumor </a:t>
            </a:r>
            <a:r>
              <a:rPr lang="pt-BR" sz="2200" dirty="0" err="1"/>
              <a:t>entity</a:t>
            </a:r>
            <a:r>
              <a:rPr lang="pt-BR" sz="2200" dirty="0"/>
              <a:t>. </a:t>
            </a:r>
            <a:r>
              <a:rPr lang="pt-BR" sz="2200" dirty="0" err="1"/>
              <a:t>Brain</a:t>
            </a:r>
            <a:r>
              <a:rPr lang="pt-BR" sz="2200" dirty="0"/>
              <a:t> </a:t>
            </a:r>
            <a:r>
              <a:rPr lang="pt-BR" sz="2200" dirty="0" err="1"/>
              <a:t>Pathol</a:t>
            </a:r>
            <a:r>
              <a:rPr lang="pt-BR" sz="2200" dirty="0"/>
              <a:t>. 2019 Jan;29(1):53-62. </a:t>
            </a:r>
            <a:r>
              <a:rPr lang="pt-BR" sz="2200" dirty="0" err="1"/>
              <a:t>doi</a:t>
            </a:r>
            <a:r>
              <a:rPr lang="pt-BR" sz="2200" dirty="0"/>
              <a:t>: 10.1111/bpa.12619. </a:t>
            </a:r>
            <a:r>
              <a:rPr lang="pt-BR" sz="2200" dirty="0" err="1"/>
              <a:t>Epub</a:t>
            </a:r>
            <a:r>
              <a:rPr lang="pt-BR" sz="2200" dirty="0"/>
              <a:t> 2018 </a:t>
            </a:r>
            <a:r>
              <a:rPr lang="pt-BR" sz="2200" dirty="0" err="1"/>
              <a:t>Jul</a:t>
            </a:r>
            <a:r>
              <a:rPr lang="pt-BR" sz="2200" dirty="0"/>
              <a:t> 13. PMID: 29679497; PMCID: PMC8028282.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Fontaine A, </a:t>
            </a:r>
            <a:r>
              <a:rPr lang="pt-BR" sz="2200" dirty="0" err="1"/>
              <a:t>Basset</a:t>
            </a:r>
            <a:r>
              <a:rPr lang="pt-BR" sz="2200" dirty="0"/>
              <a:t> L, </a:t>
            </a:r>
            <a:r>
              <a:rPr lang="pt-BR" sz="2200" dirty="0" err="1"/>
              <a:t>Milin</a:t>
            </a:r>
            <a:r>
              <a:rPr lang="pt-BR" sz="2200" dirty="0"/>
              <a:t> S, </a:t>
            </a:r>
            <a:r>
              <a:rPr lang="pt-BR" sz="2200" dirty="0" err="1"/>
              <a:t>Argentin</a:t>
            </a:r>
            <a:r>
              <a:rPr lang="pt-BR" sz="2200" dirty="0"/>
              <a:t> J, </a:t>
            </a:r>
            <a:r>
              <a:rPr lang="pt-BR" sz="2200" dirty="0" err="1"/>
              <a:t>Uro-Coste</a:t>
            </a:r>
            <a:r>
              <a:rPr lang="pt-BR" sz="2200" dirty="0"/>
              <a:t> E, Rousseau A. </a:t>
            </a:r>
            <a:r>
              <a:rPr lang="pt-BR" sz="2200" dirty="0" err="1"/>
              <a:t>Tumeur</a:t>
            </a:r>
            <a:r>
              <a:rPr lang="pt-BR" sz="2200" dirty="0"/>
              <a:t> </a:t>
            </a:r>
            <a:r>
              <a:rPr lang="pt-BR" sz="2200" dirty="0" err="1"/>
              <a:t>neuroépithéliale</a:t>
            </a:r>
            <a:r>
              <a:rPr lang="pt-BR" sz="2200" dirty="0"/>
              <a:t> </a:t>
            </a:r>
            <a:r>
              <a:rPr lang="pt-BR" sz="2200" dirty="0" err="1"/>
              <a:t>avec</a:t>
            </a:r>
            <a:r>
              <a:rPr lang="pt-BR" sz="2200" dirty="0"/>
              <a:t> </a:t>
            </a:r>
            <a:r>
              <a:rPr lang="pt-BR" sz="2200" dirty="0" err="1"/>
              <a:t>fusion</a:t>
            </a:r>
            <a:r>
              <a:rPr lang="pt-BR" sz="2200" dirty="0"/>
              <a:t> PATZ1 – à </a:t>
            </a:r>
            <a:r>
              <a:rPr lang="pt-BR" sz="2200" dirty="0" err="1"/>
              <a:t>propos</a:t>
            </a:r>
            <a:r>
              <a:rPr lang="pt-BR" sz="2200" dirty="0"/>
              <a:t> d’</a:t>
            </a:r>
            <a:r>
              <a:rPr lang="pt-BR" sz="2200" dirty="0" err="1"/>
              <a:t>un</a:t>
            </a:r>
            <a:r>
              <a:rPr lang="pt-BR" sz="2200" dirty="0"/>
              <a:t> </a:t>
            </a:r>
            <a:r>
              <a:rPr lang="pt-BR" sz="2200" dirty="0" err="1"/>
              <a:t>cas</a:t>
            </a:r>
            <a:r>
              <a:rPr lang="pt-BR" sz="2200" dirty="0"/>
              <a:t> et </a:t>
            </a:r>
            <a:r>
              <a:rPr lang="pt-BR" sz="2200" dirty="0" err="1"/>
              <a:t>mise</a:t>
            </a:r>
            <a:r>
              <a:rPr lang="pt-BR" sz="2200" dirty="0"/>
              <a:t> </a:t>
            </a:r>
            <a:r>
              <a:rPr lang="pt-BR" sz="2200" dirty="0" err="1"/>
              <a:t>au</a:t>
            </a:r>
            <a:r>
              <a:rPr lang="pt-BR" sz="2200" dirty="0"/>
              <a:t> point </a:t>
            </a:r>
            <a:r>
              <a:rPr lang="pt-BR" sz="2200" dirty="0" err="1"/>
              <a:t>sur</a:t>
            </a:r>
            <a:r>
              <a:rPr lang="pt-BR" sz="2200" dirty="0"/>
              <a:t> une </a:t>
            </a:r>
            <a:r>
              <a:rPr lang="pt-BR" sz="2200" dirty="0" err="1"/>
              <a:t>entité</a:t>
            </a:r>
            <a:r>
              <a:rPr lang="pt-BR" sz="2200" dirty="0"/>
              <a:t> mal </a:t>
            </a:r>
            <a:r>
              <a:rPr lang="pt-BR" sz="2200" dirty="0" err="1"/>
              <a:t>définie</a:t>
            </a:r>
            <a:r>
              <a:rPr lang="pt-BR" sz="2200" dirty="0"/>
              <a:t> [</a:t>
            </a:r>
            <a:r>
              <a:rPr lang="pt-BR" sz="2200" dirty="0" err="1"/>
              <a:t>Neuroepithelial</a:t>
            </a:r>
            <a:r>
              <a:rPr lang="pt-BR" sz="2200" dirty="0"/>
              <a:t> tumor </a:t>
            </a:r>
            <a:r>
              <a:rPr lang="pt-BR" sz="2200" dirty="0" err="1"/>
              <a:t>with</a:t>
            </a:r>
            <a:r>
              <a:rPr lang="pt-BR" sz="2200" dirty="0"/>
              <a:t> PATZ1 </a:t>
            </a:r>
            <a:r>
              <a:rPr lang="pt-BR" sz="2200" dirty="0" err="1"/>
              <a:t>fusion</a:t>
            </a:r>
            <a:r>
              <a:rPr lang="pt-BR" sz="2200" dirty="0"/>
              <a:t> - case </a:t>
            </a:r>
            <a:r>
              <a:rPr lang="pt-BR" sz="2200" dirty="0" err="1"/>
              <a:t>report</a:t>
            </a:r>
            <a:r>
              <a:rPr lang="pt-BR" sz="2200" dirty="0"/>
              <a:t> </a:t>
            </a:r>
            <a:r>
              <a:rPr lang="pt-BR" sz="2200" dirty="0" err="1"/>
              <a:t>and</a:t>
            </a:r>
            <a:r>
              <a:rPr lang="pt-BR" sz="2200" dirty="0"/>
              <a:t> </a:t>
            </a:r>
            <a:r>
              <a:rPr lang="pt-BR" sz="2200" dirty="0" err="1"/>
              <a:t>focus</a:t>
            </a:r>
            <a:r>
              <a:rPr lang="pt-BR" sz="2200" dirty="0"/>
              <a:t> </a:t>
            </a:r>
            <a:r>
              <a:rPr lang="pt-BR" sz="2200" dirty="0" err="1"/>
              <a:t>on</a:t>
            </a:r>
            <a:r>
              <a:rPr lang="pt-BR" sz="2200" dirty="0"/>
              <a:t> </a:t>
            </a:r>
            <a:r>
              <a:rPr lang="pt-BR" sz="2200" dirty="0" err="1"/>
              <a:t>an</a:t>
            </a:r>
            <a:r>
              <a:rPr lang="pt-BR" sz="2200" dirty="0"/>
              <a:t> </a:t>
            </a:r>
            <a:r>
              <a:rPr lang="pt-BR" sz="2200" dirty="0" err="1"/>
              <a:t>ill-defined</a:t>
            </a:r>
            <a:r>
              <a:rPr lang="pt-BR" sz="2200" dirty="0"/>
              <a:t> </a:t>
            </a:r>
            <a:r>
              <a:rPr lang="pt-BR" sz="2200" dirty="0" err="1"/>
              <a:t>entity</a:t>
            </a:r>
            <a:r>
              <a:rPr lang="pt-BR" sz="2200" dirty="0"/>
              <a:t>]. Ann </a:t>
            </a:r>
            <a:r>
              <a:rPr lang="pt-BR" sz="2200" dirty="0" err="1"/>
              <a:t>Pathol</a:t>
            </a:r>
            <a:r>
              <a:rPr lang="pt-BR" sz="2200" dirty="0"/>
              <a:t>. 2024 </a:t>
            </a:r>
            <a:r>
              <a:rPr lang="pt-BR" sz="2200" dirty="0" err="1"/>
              <a:t>Feb</a:t>
            </a:r>
            <a:r>
              <a:rPr lang="pt-BR" sz="2200" dirty="0"/>
              <a:t> 9:S0242-6498(24)00006-3. </a:t>
            </a:r>
            <a:r>
              <a:rPr lang="pt-BR" sz="2200" dirty="0" err="1"/>
              <a:t>French</a:t>
            </a:r>
            <a:r>
              <a:rPr lang="pt-BR" sz="2200" dirty="0"/>
              <a:t>. </a:t>
            </a:r>
            <a:r>
              <a:rPr lang="pt-BR" sz="2200" dirty="0" err="1"/>
              <a:t>doi</a:t>
            </a:r>
            <a:r>
              <a:rPr lang="pt-BR" sz="2200" dirty="0"/>
              <a:t>: 10.1016/j.annpat.2024.01.002. </a:t>
            </a:r>
            <a:r>
              <a:rPr lang="pt-BR" sz="2200" dirty="0" err="1"/>
              <a:t>Epub</a:t>
            </a:r>
            <a:r>
              <a:rPr lang="pt-BR" sz="2200" dirty="0"/>
              <a:t> </a:t>
            </a:r>
            <a:r>
              <a:rPr lang="pt-BR" sz="2200" dirty="0" err="1"/>
              <a:t>ahead</a:t>
            </a:r>
            <a:r>
              <a:rPr lang="pt-BR" sz="2200" dirty="0"/>
              <a:t> </a:t>
            </a:r>
            <a:r>
              <a:rPr lang="pt-BR" sz="2200" dirty="0" err="1"/>
              <a:t>of</a:t>
            </a:r>
            <a:r>
              <a:rPr lang="pt-BR" sz="2200" dirty="0"/>
              <a:t> </a:t>
            </a:r>
            <a:r>
              <a:rPr lang="pt-BR" sz="2200" dirty="0" err="1"/>
              <a:t>print</a:t>
            </a:r>
            <a:r>
              <a:rPr lang="pt-BR" sz="2200" dirty="0"/>
              <a:t>. PMID: 38341312.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 err="1"/>
              <a:t>Ene</a:t>
            </a:r>
            <a:r>
              <a:rPr lang="pt-BR" sz="2200" dirty="0"/>
              <a:t> A, Di J, </a:t>
            </a:r>
            <a:r>
              <a:rPr lang="pt-BR" sz="2200" dirty="0" err="1"/>
              <a:t>Neltner</a:t>
            </a:r>
            <a:r>
              <a:rPr lang="pt-BR" sz="2200" dirty="0"/>
              <a:t> JH, </a:t>
            </a:r>
            <a:r>
              <a:rPr lang="pt-BR" sz="2200" dirty="0" err="1"/>
              <a:t>Pittman</a:t>
            </a:r>
            <a:r>
              <a:rPr lang="pt-BR" sz="2200" dirty="0"/>
              <a:t> T, Arnold SM, </a:t>
            </a:r>
            <a:r>
              <a:rPr lang="pt-BR" sz="2200" dirty="0" err="1"/>
              <a:t>Kolesar</a:t>
            </a:r>
            <a:r>
              <a:rPr lang="pt-BR" sz="2200" dirty="0"/>
              <a:t> JM, </a:t>
            </a:r>
            <a:r>
              <a:rPr lang="pt-BR" sz="2200" dirty="0" err="1"/>
              <a:t>Villano</a:t>
            </a:r>
            <a:r>
              <a:rPr lang="pt-BR" sz="2200" dirty="0"/>
              <a:t> JL, </a:t>
            </a:r>
            <a:r>
              <a:rPr lang="pt-BR" sz="2200" dirty="0" err="1"/>
              <a:t>Bachert</a:t>
            </a:r>
            <a:r>
              <a:rPr lang="pt-BR" sz="2200" dirty="0"/>
              <a:t> SE, Allison DB. Case </a:t>
            </a:r>
            <a:r>
              <a:rPr lang="pt-BR" sz="2200" dirty="0" err="1"/>
              <a:t>report</a:t>
            </a:r>
            <a:r>
              <a:rPr lang="pt-BR" sz="2200" dirty="0"/>
              <a:t>: A </a:t>
            </a:r>
            <a:r>
              <a:rPr lang="pt-BR" sz="2200" dirty="0" err="1"/>
              <a:t>unique</a:t>
            </a:r>
            <a:r>
              <a:rPr lang="pt-BR" sz="2200" dirty="0"/>
              <a:t> </a:t>
            </a:r>
            <a:r>
              <a:rPr lang="pt-BR" sz="2200" dirty="0" err="1"/>
              <a:t>presentation</a:t>
            </a:r>
            <a:r>
              <a:rPr lang="pt-BR" sz="2200" dirty="0"/>
              <a:t> </a:t>
            </a:r>
            <a:r>
              <a:rPr lang="pt-BR" sz="2200" dirty="0" err="1"/>
              <a:t>of</a:t>
            </a:r>
            <a:r>
              <a:rPr lang="pt-BR" sz="2200" dirty="0"/>
              <a:t> a high-grade </a:t>
            </a:r>
            <a:r>
              <a:rPr lang="pt-BR" sz="2200" dirty="0" err="1"/>
              <a:t>neuroepithelial</a:t>
            </a:r>
            <a:r>
              <a:rPr lang="pt-BR" sz="2200" dirty="0"/>
              <a:t> tumor </a:t>
            </a:r>
            <a:r>
              <a:rPr lang="pt-BR" sz="2200" dirty="0" err="1"/>
              <a:t>with</a:t>
            </a:r>
            <a:r>
              <a:rPr lang="pt-BR" sz="2200" dirty="0"/>
              <a:t> EWSR1::PATZ1 </a:t>
            </a:r>
            <a:r>
              <a:rPr lang="pt-BR" sz="2200" dirty="0" err="1"/>
              <a:t>fusion</a:t>
            </a:r>
            <a:r>
              <a:rPr lang="pt-BR" sz="2200" dirty="0"/>
              <a:t> </a:t>
            </a:r>
            <a:r>
              <a:rPr lang="pt-BR" sz="2200" dirty="0" err="1"/>
              <a:t>with</a:t>
            </a:r>
            <a:r>
              <a:rPr lang="pt-BR" sz="2200" dirty="0"/>
              <a:t> </a:t>
            </a:r>
            <a:r>
              <a:rPr lang="pt-BR" sz="2200" dirty="0" err="1"/>
              <a:t>diagnostic</a:t>
            </a:r>
            <a:r>
              <a:rPr lang="pt-BR" sz="2200" dirty="0"/>
              <a:t>, molecular, </a:t>
            </a:r>
            <a:r>
              <a:rPr lang="pt-BR" sz="2200" dirty="0" err="1"/>
              <a:t>and</a:t>
            </a:r>
            <a:r>
              <a:rPr lang="pt-BR" sz="2200" dirty="0"/>
              <a:t> </a:t>
            </a:r>
            <a:r>
              <a:rPr lang="pt-BR" sz="2200" dirty="0" err="1"/>
              <a:t>therapeutic</a:t>
            </a:r>
            <a:r>
              <a:rPr lang="pt-BR" sz="2200" dirty="0"/>
              <a:t> insights. Front </a:t>
            </a:r>
            <a:r>
              <a:rPr lang="pt-BR" sz="2200" dirty="0" err="1"/>
              <a:t>Oncol</a:t>
            </a:r>
            <a:r>
              <a:rPr lang="pt-BR" sz="2200" dirty="0"/>
              <a:t>. 2023 Jan 31;13:1094274. </a:t>
            </a:r>
            <a:r>
              <a:rPr lang="pt-BR" sz="2200" dirty="0" err="1"/>
              <a:t>doi</a:t>
            </a:r>
            <a:r>
              <a:rPr lang="pt-BR" sz="2200" dirty="0"/>
              <a:t>: 10.3389/fonc.2023.1094274. PMID: 36816978; PMCID: PMC9928596.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Kim H, Lee K, </a:t>
            </a:r>
            <a:r>
              <a:rPr lang="pt-BR" sz="2200" dirty="0" err="1"/>
              <a:t>Phi</a:t>
            </a:r>
            <a:r>
              <a:rPr lang="pt-BR" sz="2200" dirty="0"/>
              <a:t> JH, </a:t>
            </a:r>
            <a:r>
              <a:rPr lang="pt-BR" sz="2200" dirty="0" err="1"/>
              <a:t>Paek</a:t>
            </a:r>
            <a:r>
              <a:rPr lang="pt-BR" sz="2200" dirty="0"/>
              <a:t> SH, </a:t>
            </a:r>
            <a:r>
              <a:rPr lang="pt-BR" sz="2200" dirty="0" err="1"/>
              <a:t>Yun</a:t>
            </a:r>
            <a:r>
              <a:rPr lang="pt-BR" sz="2200" dirty="0"/>
              <a:t> H, </a:t>
            </a:r>
            <a:r>
              <a:rPr lang="pt-BR" sz="2200" dirty="0" err="1"/>
              <a:t>Choi</a:t>
            </a:r>
            <a:r>
              <a:rPr lang="pt-BR" sz="2200" dirty="0"/>
              <a:t> SH, Park SH. </a:t>
            </a:r>
            <a:r>
              <a:rPr lang="pt-BR" sz="2200" dirty="0" err="1"/>
              <a:t>Neuroepithelial</a:t>
            </a:r>
            <a:r>
              <a:rPr lang="pt-BR" sz="2200" dirty="0"/>
              <a:t> tumor </a:t>
            </a:r>
            <a:r>
              <a:rPr lang="pt-BR" sz="2200" dirty="0" err="1"/>
              <a:t>with</a:t>
            </a:r>
            <a:r>
              <a:rPr lang="pt-BR" sz="2200" dirty="0"/>
              <a:t> EWSR1::PATZ1 </a:t>
            </a:r>
            <a:r>
              <a:rPr lang="pt-BR" sz="2200" dirty="0" err="1"/>
              <a:t>fusion</a:t>
            </a:r>
            <a:r>
              <a:rPr lang="pt-BR" sz="2200" dirty="0"/>
              <a:t>: A </a:t>
            </a:r>
            <a:r>
              <a:rPr lang="pt-BR" sz="2200" dirty="0" err="1"/>
              <a:t>literature</a:t>
            </a:r>
            <a:r>
              <a:rPr lang="pt-BR" sz="2200" dirty="0"/>
              <a:t> </a:t>
            </a:r>
            <a:r>
              <a:rPr lang="pt-BR" sz="2200" dirty="0" err="1"/>
              <a:t>review</a:t>
            </a:r>
            <a:r>
              <a:rPr lang="pt-BR" sz="2200" dirty="0"/>
              <a:t>. J </a:t>
            </a:r>
            <a:r>
              <a:rPr lang="pt-BR" sz="2200" dirty="0" err="1"/>
              <a:t>Neuropathol</a:t>
            </a:r>
            <a:r>
              <a:rPr lang="pt-BR" sz="2200" dirty="0"/>
              <a:t> </a:t>
            </a:r>
            <a:r>
              <a:rPr lang="pt-BR" sz="2200" dirty="0" err="1"/>
              <a:t>Exp</a:t>
            </a:r>
            <a:r>
              <a:rPr lang="pt-BR" sz="2200" dirty="0"/>
              <a:t> </a:t>
            </a:r>
            <a:r>
              <a:rPr lang="pt-BR" sz="2200" dirty="0" err="1"/>
              <a:t>Neurol</a:t>
            </a:r>
            <a:r>
              <a:rPr lang="pt-BR" sz="2200" dirty="0"/>
              <a:t>. 2023 </a:t>
            </a:r>
            <a:r>
              <a:rPr lang="pt-BR" sz="2200" dirty="0" err="1"/>
              <a:t>Oct</a:t>
            </a:r>
            <a:r>
              <a:rPr lang="pt-BR" sz="2200" dirty="0"/>
              <a:t> 20;82(11):934-947. </a:t>
            </a:r>
            <a:r>
              <a:rPr lang="pt-BR" sz="2200" dirty="0" err="1"/>
              <a:t>doi</a:t>
            </a:r>
            <a:r>
              <a:rPr lang="pt-BR" sz="2200" dirty="0"/>
              <a:t>: 10.1093/</a:t>
            </a:r>
            <a:r>
              <a:rPr lang="pt-BR" sz="2200" dirty="0" err="1"/>
              <a:t>jnen</a:t>
            </a:r>
            <a:r>
              <a:rPr lang="pt-BR" sz="2200" dirty="0"/>
              <a:t>/nlad076. PMID: 37804108. </a:t>
            </a:r>
          </a:p>
        </p:txBody>
      </p:sp>
    </p:spTree>
    <p:extLst>
      <p:ext uri="{BB962C8B-B14F-4D97-AF65-F5344CB8AC3E}">
        <p14:creationId xmlns:p14="http://schemas.microsoft.com/office/powerpoint/2010/main" val="132780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000125" y="4663764"/>
            <a:ext cx="16287750" cy="4926269"/>
          </a:xfrm>
        </p:spPr>
        <p:txBody>
          <a:bodyPr/>
          <a:lstStyle/>
          <a:p>
            <a:r>
              <a:rPr lang="pt-BR" dirty="0" smtClean="0"/>
              <a:t>Não há conflito</a:t>
            </a:r>
            <a:r>
              <a:rPr lang="pt-BR" dirty="0"/>
              <a:t> </a:t>
            </a:r>
            <a:r>
              <a:rPr lang="pt-BR" dirty="0" smtClean="0"/>
              <a:t>de </a:t>
            </a:r>
            <a:r>
              <a:rPr lang="pt-BR" dirty="0"/>
              <a:t>interesse a declarar</a:t>
            </a:r>
          </a:p>
          <a:p>
            <a:pPr>
              <a:lnSpc>
                <a:spcPts val="4000"/>
              </a:lnSpc>
            </a:pPr>
            <a:endParaRPr lang="pt-BR" sz="54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História clínica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Masculino, 31 anos, sem antecedentes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Cefaleia refratária e </a:t>
            </a:r>
            <a:r>
              <a:rPr lang="pt-BR" sz="3600" dirty="0" err="1" smtClean="0"/>
              <a:t>hemiparestesia</a:t>
            </a:r>
            <a:r>
              <a:rPr lang="pt-BR" sz="3600" dirty="0" smtClean="0"/>
              <a:t> há 1 ano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RM: lesão nodular heterogênea frontal esquerda de 1,5 cm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 smtClean="0"/>
              <a:t>Serviço de origem: </a:t>
            </a:r>
            <a:r>
              <a:rPr lang="pt-BR" sz="3600" dirty="0" err="1" smtClean="0"/>
              <a:t>Neurocitoma</a:t>
            </a:r>
            <a:r>
              <a:rPr lang="pt-BR" sz="3600" dirty="0" smtClean="0"/>
              <a:t> central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042130" y="684992"/>
            <a:ext cx="11665975" cy="1216131"/>
          </a:xfrm>
          <a:solidFill>
            <a:srgbClr val="F0F0F0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Visualização da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77" y="4480"/>
            <a:ext cx="15155695" cy="102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1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042130" y="684992"/>
            <a:ext cx="11665975" cy="1216131"/>
          </a:xfrm>
          <a:solidFill>
            <a:srgbClr val="F0F0F0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Visualização da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04" y="4479"/>
            <a:ext cx="15155695" cy="1028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95268" y="0"/>
            <a:ext cx="2120698" cy="684992"/>
          </a:xfrm>
          <a:prstGeom prst="rect">
            <a:avLst/>
          </a:prstGeom>
          <a:solidFill>
            <a:schemeClr val="bg1"/>
          </a:solidFill>
          <a:ln>
            <a:solidFill>
              <a:srgbClr val="118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118341"/>
                </a:solidFill>
              </a:rPr>
              <a:t>4X</a:t>
            </a:r>
            <a:endParaRPr lang="pt-BR" sz="3600" dirty="0">
              <a:solidFill>
                <a:srgbClr val="1183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8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042130" y="684992"/>
            <a:ext cx="11665975" cy="1216131"/>
          </a:xfrm>
          <a:solidFill>
            <a:srgbClr val="F0F0F0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 descr="Visualização da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47" y="0"/>
            <a:ext cx="1516229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95268" y="0"/>
            <a:ext cx="2120698" cy="684992"/>
          </a:xfrm>
          <a:prstGeom prst="rect">
            <a:avLst/>
          </a:prstGeom>
          <a:solidFill>
            <a:schemeClr val="bg1"/>
          </a:solidFill>
          <a:ln>
            <a:solidFill>
              <a:srgbClr val="118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118341"/>
                </a:solidFill>
              </a:rPr>
              <a:t>10X</a:t>
            </a:r>
            <a:endParaRPr lang="pt-BR" sz="3600" dirty="0">
              <a:solidFill>
                <a:srgbClr val="1183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8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042130" y="684992"/>
            <a:ext cx="11665975" cy="1216131"/>
          </a:xfrm>
          <a:solidFill>
            <a:srgbClr val="F0F0F0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4098" name="Picture 2" descr="Visualização da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41" y="0"/>
            <a:ext cx="1516229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95268" y="0"/>
            <a:ext cx="2120698" cy="684992"/>
          </a:xfrm>
          <a:prstGeom prst="rect">
            <a:avLst/>
          </a:prstGeom>
          <a:solidFill>
            <a:schemeClr val="bg1"/>
          </a:solidFill>
          <a:ln>
            <a:solidFill>
              <a:srgbClr val="118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118341"/>
                </a:solidFill>
              </a:rPr>
              <a:t>40X</a:t>
            </a:r>
            <a:endParaRPr lang="pt-BR" sz="3600" dirty="0">
              <a:solidFill>
                <a:srgbClr val="1183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8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042130" y="684992"/>
            <a:ext cx="11665975" cy="1216131"/>
          </a:xfrm>
          <a:solidFill>
            <a:srgbClr val="F0F0F0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5122" name="Picture 2" descr="Visualização da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68" y="0"/>
            <a:ext cx="1516229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95268" y="0"/>
            <a:ext cx="2120698" cy="684992"/>
          </a:xfrm>
          <a:prstGeom prst="rect">
            <a:avLst/>
          </a:prstGeom>
          <a:solidFill>
            <a:schemeClr val="bg1"/>
          </a:solidFill>
          <a:ln>
            <a:solidFill>
              <a:srgbClr val="118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118341"/>
                </a:solidFill>
              </a:rPr>
              <a:t>OLIG2</a:t>
            </a:r>
            <a:endParaRPr lang="pt-BR" sz="3600" dirty="0">
              <a:solidFill>
                <a:srgbClr val="1183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042130" y="684992"/>
            <a:ext cx="11665975" cy="1216131"/>
          </a:xfrm>
          <a:solidFill>
            <a:srgbClr val="F0F0F0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6146" name="Picture 2" descr="Visualização da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11" y="0"/>
            <a:ext cx="1516229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75811" y="-15399"/>
            <a:ext cx="3093464" cy="684992"/>
          </a:xfrm>
          <a:prstGeom prst="rect">
            <a:avLst/>
          </a:prstGeom>
          <a:solidFill>
            <a:schemeClr val="bg1"/>
          </a:solidFill>
          <a:ln>
            <a:solidFill>
              <a:srgbClr val="118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118341"/>
                </a:solidFill>
              </a:rPr>
              <a:t>SINAPTOFISINA</a:t>
            </a:r>
            <a:endParaRPr lang="pt-BR" sz="3600" dirty="0">
              <a:solidFill>
                <a:srgbClr val="1183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56001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0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2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6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8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9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2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2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1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22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4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5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7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8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9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Props1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CCC90614-CAD8-4DF1-8F93-C3850E401C84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F57975B1-DF45-48FF-AA82-8A1597541D09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1DFF5C1F-9E4D-40AB-9DBB-E9B445EFE226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3CAE2AE2-BEA2-4910-991C-A8D54A73713C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4291D8ED-7040-43D1-99CA-A2FC2BF9CACC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2B977E8A-1D65-4DEE-A882-0BEFACE4542D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ECDC5A89-C6C5-4954-853E-8758557E9A77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472</Words>
  <Application>Microsoft Office PowerPoint</Application>
  <PresentationFormat>Personalizar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Bold</vt:lpstr>
      <vt:lpstr>Congresso de Patologia</vt:lpstr>
      <vt:lpstr>SEMINÁRIO DE LÂMINAS</vt:lpstr>
      <vt:lpstr>Declaração de Conflito de Interesse</vt:lpstr>
      <vt:lpstr>História clínica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Molecular</vt:lpstr>
      <vt:lpstr>Diagnóstico final</vt:lpstr>
      <vt:lpstr>Handout</vt:lpstr>
      <vt:lpstr>Handout</vt:lpstr>
      <vt:lpstr>Handout</vt:lpstr>
      <vt:lpstr>Referências</vt:lpstr>
      <vt:lpstr>obrigada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Cléia Ishigaki</cp:lastModifiedBy>
  <cp:revision>26</cp:revision>
  <dcterms:created xsi:type="dcterms:W3CDTF">2024-02-22T18:43:09Z</dcterms:created>
  <dcterms:modified xsi:type="dcterms:W3CDTF">2024-05-27T17:16:27Z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